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Playfair Displ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6.xml"/><Relationship Id="rId41" Type="http://schemas.openxmlformats.org/officeDocument/2006/relationships/font" Target="fonts/La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layfairDisplay-bold.fntdata"/><Relationship Id="rId12" Type="http://schemas.openxmlformats.org/officeDocument/2006/relationships/slide" Target="slides/slide8.xml"/><Relationship Id="rId34" Type="http://schemas.openxmlformats.org/officeDocument/2006/relationships/font" Target="fonts/PlayfairDisplay-regular.fntdata"/><Relationship Id="rId15" Type="http://schemas.openxmlformats.org/officeDocument/2006/relationships/slide" Target="slides/slide11.xml"/><Relationship Id="rId37" Type="http://schemas.openxmlformats.org/officeDocument/2006/relationships/font" Target="fonts/PlayfairDisplay-boldItalic.fntdata"/><Relationship Id="rId14" Type="http://schemas.openxmlformats.org/officeDocument/2006/relationships/slide" Target="slides/slide10.xml"/><Relationship Id="rId36" Type="http://schemas.openxmlformats.org/officeDocument/2006/relationships/font" Target="fonts/PlayfairDisplay-italic.fntdata"/><Relationship Id="rId17" Type="http://schemas.openxmlformats.org/officeDocument/2006/relationships/slide" Target="slides/slide13.xml"/><Relationship Id="rId39" Type="http://schemas.openxmlformats.org/officeDocument/2006/relationships/font" Target="fonts/Lato-bold.fntdata"/><Relationship Id="rId16" Type="http://schemas.openxmlformats.org/officeDocument/2006/relationships/slide" Target="slides/slide12.xml"/><Relationship Id="rId38" Type="http://schemas.openxmlformats.org/officeDocument/2006/relationships/font" Target="fonts/La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328ee96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328ee96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328ee96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328ee96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328ee96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328ee96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328ee96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328ee96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328ee96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328ee96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     &lt;div class="clear"&gt;&lt;/div&gt;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id="sec_news"&gt;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&lt;h3&gt;&lt;span&gt;Security&lt;/span&gt; News&lt;/h3&gt;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id="news_notice"&gt;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&lt;h3&gt;News &amp;amp; Notice&lt;/h3&gt;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&lt;table&gt;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href="#"&gt;Vivamus id ligula velit, quis euismod nisi &lt;/a&gt;&lt;/td&gt;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href="#"&gt;2011.07.31&lt;/a&gt;&lt;/th&gt;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&lt;td&gt;Fusce eros augue, tempus nec interdum eu&lt;/td&gt;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&lt;td&gt;2011.06.11&lt;/td&gt;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&lt;td&gt;Donec eget tincidunt purus&lt;/td&gt;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&lt;td&gt;2011.05.12&lt;/td&gt;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&lt;td&gt;Nam facilisis mauris in dui suscipit volutpat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&lt;td&gt;2011.05.08&lt;/td&gt;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&lt;td&gt;Aenean in dui mollis leo ullamcorper fringilla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&lt;td&gt;2011.04.25&lt;/td&gt;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&lt;/table&gt;      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28ee96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28ee96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#sec_news, #news_notice {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float:left;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width:420px;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margin:15px 0 0 20px;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328ee96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328ee96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328ee96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328ee96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     &lt;div class="clear"&gt;&lt;/div&gt;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id="sec_news"&gt;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&lt;h3&gt;&lt;span&gt;Security&lt;/span&gt; News&lt;/h3&gt;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id="news_notice"&gt;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&lt;h3&gt;News &amp;amp; Notice&lt;/h3&gt;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&lt;table&gt;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href="#"&gt;Vivamus id ligula velit, quis euismod nisi &lt;/a&gt;&lt;/td&gt;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href="#"&gt;2011.07.31&lt;/a&gt;&lt;/th&gt;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&lt;td&gt;Fusce eros augue, tempus nec interdum eu&lt;/td&gt;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&lt;td&gt;2011.06.11&lt;/td&gt;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&lt;td&gt;Donec eget tincidunt purus&lt;/td&gt;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&lt;td&gt;2011.05.12&lt;/td&gt;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&lt;td&gt;Nam facilisis mauris in dui suscipit volutpat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&lt;td&gt;2011.05.08&lt;/td&gt;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&lt;td&gt;Aenean in dui mollis leo ullamcorper fringilla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&lt;td&gt;2011.04.25&lt;/td&gt;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&lt;/table&gt;      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328ee96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328ee96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46412b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46412b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328ee9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328ee9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46412b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46412b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     &lt;div class="clear"&gt;&lt;/div&gt;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id="sec_news"&gt;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&lt;h3&gt;&lt;span&gt;Security&lt;/span&gt; News&lt;/h3&gt;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id="news_notice"&gt;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&lt;h3&gt;News &amp;amp; Notice&lt;/h3&gt;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&lt;table&gt;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href="#"&gt;Vivamus id ligula velit, quis euismod nisi &lt;/a&gt;&lt;/td&gt;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href="#"&gt;2011.07.31&lt;/a&gt;&lt;/th&gt;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&lt;td&gt;Fusce eros augue, tempus nec interdum eu&lt;/td&gt;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&lt;td&gt;2011.06.11&lt;/td&gt;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&lt;td&gt;Donec eget tincidunt purus&lt;/td&gt;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&lt;td&gt;2011.05.12&lt;/td&gt;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&lt;td&gt;Nam facilisis mauris in dui suscipit volutpat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&lt;td&gt;2011.05.08&lt;/td&gt;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&lt;td&gt;Aenean in dui mollis leo ullamcorper fringilla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&lt;td&gt;2011.04.25&lt;/td&gt;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&lt;/table&gt;      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46412b1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46412b1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46412b1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46412b1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     &lt;div class="clear"&gt;&lt;/div&gt;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id="sec_news"&gt;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&lt;h3&gt;&lt;span&gt;Security&lt;/span&gt; News&lt;/h3&gt;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id="news_notice"&gt;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&lt;h3&gt;News &amp;amp; Notice&lt;/h3&gt;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&lt;table&gt;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href="#"&gt;Vivamus id ligula velit, quis euismod nisi &lt;/a&gt;&lt;/td&gt;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href="#"&gt;2011.07.31&lt;/a&gt;&lt;/th&gt;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&lt;td&gt;Fusce eros augue, tempus nec interdum eu&lt;/td&gt;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&lt;td&gt;2011.06.11&lt;/td&gt;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&lt;td&gt;Donec eget tincidunt purus&lt;/td&gt;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&lt;td&gt;2011.05.12&lt;/td&gt;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&lt;td&gt;Nam facilisis mauris in dui suscipit volutpat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&lt;td&gt;2011.05.08&lt;/td&gt;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&lt;td&gt;Aenean in dui mollis leo ullamcorper fringilla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&lt;td&gt;2011.04.25&lt;/td&gt;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&lt;/table&gt;      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46412b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46412b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46412b1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46412b1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46412b1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46412b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     &lt;div class="clear"&gt;&lt;/div&gt;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id="sec_news"&gt;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&lt;h3&gt;&lt;span&gt;Security&lt;/span&gt; News&lt;/h3&gt;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id="news_notice"&gt;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&lt;h3&gt;News &amp;amp; Notice&lt;/h3&gt;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&lt;table&gt;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href="#"&gt;Vivamus id ligula velit, quis euismod nisi &lt;/a&gt;&lt;/td&gt;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href="#"&gt;2011.07.31&lt;/a&gt;&lt;/th&gt;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&lt;td&gt;Fusce eros augue, tempus nec interdum eu&lt;/td&gt;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&lt;td&gt;2011.06.11&lt;/td&gt;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&lt;td&gt;Donec eget tincidunt purus&lt;/td&gt;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&lt;td&gt;2011.05.12&lt;/td&gt;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&lt;td&gt;Nam facilisis mauris in dui suscipit volutpat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&lt;td&gt;2011.05.08&lt;/td&gt;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&lt;td&gt;Aenean in dui mollis leo ullamcorper fringilla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&lt;td&gt;2011.04.25&lt;/td&gt;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&lt;/table&gt;      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46412b1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46412b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46412b1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46412b1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46ce51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46ce5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      &lt;div class="clear"&gt;&lt;/div&gt;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id="sec_news"&gt;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&lt;h3&gt;&lt;span&gt;Security&lt;/span&gt; News&lt;/h3&gt;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&lt;dt&gt;&lt;a href="#"&gt;Vivamus id ligula velit, quis euismod nisi&lt;/a&gt;&lt;/dt&gt;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 &lt;dd&gt;&lt;a href="#"&gt;Proin quis ante eget arcu tempus tempus porta vel ipsum.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Quisque vitae nulla vel lorem cursus dignissim. Sed sit amet metus tortor.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In hac habitasse platea dictumst. Aliquam erat volutpat. Aliquam massa risus, &lt;/a&gt;&lt;/dd&gt;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&lt;/dl&gt;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&lt;div id="news_notice"&gt;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&lt;h3&gt;News &amp;amp; Notice&lt;/h3&gt;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&lt;table&gt;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href="#"&gt;Vivamus id ligula velit, quis euismod nisi &lt;/a&gt;&lt;/td&gt;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&lt;td&gt;&lt;a href="#"&gt;2011.07.31&lt;/a&gt;&lt;/th&gt;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&lt;td&gt;Fusce eros augue, tempus nec interdum eu&lt;/td&gt;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&lt;td&gt;2011.06.11&lt;/td&gt;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&lt;td&gt;Donec eget tincidunt purus&lt;/td&gt;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&lt;td&gt;2011.05.12&lt;/td&gt;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&lt;td&gt;Nam facilisis mauris in dui suscipit volutpat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&lt;td&gt;2011.05.08&lt;/td&gt;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&lt;td&gt;Aenean in dui mollis leo ullamcorper fringilla 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	&lt;td&gt;2011.04.25&lt;/td&gt;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  &lt;/tr&gt;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		&lt;/table&gt;         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	   &lt;/div&gt;</a:t>
            </a:r>
            <a:endParaRPr sz="10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46ce51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46ce51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30ed5a4f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30ed5a4f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30ed5a4f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30ed5a4f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328ee96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328ee96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328ee96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328ee96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328ee9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328ee9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 elit. Curabitur nunc urna, 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fringilla non fringilla ut, lacinia eu urna. Aliquam nec urna at nisi pulvinar eleifend. 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2286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5E696C"/>
                </a:solidFill>
                <a:latin typeface="Lato"/>
                <a:ea typeface="Lato"/>
                <a:cs typeface="Lato"/>
                <a:sym typeface="Lato"/>
              </a:rPr>
              <a:t>Duis commodo luctus leo vitae feugiat. Curabitur ac sodales ante. Ut vel est</a:t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328ee96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328ee96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328ee96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328ee96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w3schools.com/cssref/css3_pr_font-face_rule.as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“funweb”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HTML + CSS 연습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메인 이미지 레이아웃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14. #solution 내 &lt;h3&gt;,&lt;p&gt;스타일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136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css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601" y="1172600"/>
            <a:ext cx="4373276" cy="33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538" y="1210600"/>
            <a:ext cx="336232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15. 각 solution 에 아이콘 배치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75200"/>
            <a:ext cx="53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#hosting, #secutiry, #payment 각각에 아이콘으로 배경 지정</a:t>
            </a:r>
            <a:br>
              <a:rPr lang="ko" sz="1400"/>
            </a:br>
            <a:r>
              <a:rPr lang="ko" sz="1400"/>
              <a:t>- background-image</a:t>
            </a:r>
            <a:br>
              <a:rPr lang="ko" sz="1400"/>
            </a:br>
            <a:r>
              <a:rPr lang="ko" sz="1400"/>
              <a:t>- background-repeat</a:t>
            </a:r>
            <a:br>
              <a:rPr lang="ko" sz="1400"/>
            </a:br>
            <a:r>
              <a:rPr lang="ko" sz="1400"/>
              <a:t>- background-position</a:t>
            </a:r>
            <a:br>
              <a:rPr lang="ko" sz="1400"/>
            </a:br>
            <a:r>
              <a:rPr lang="ko" sz="1400"/>
              <a:t>- border-right                          &lt;- 우측 구분선</a:t>
            </a:r>
            <a:endParaRPr sz="1400">
              <a:solidFill>
                <a:srgbClr val="5E696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15. 각 solution 에 아이콘 배치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152475"/>
            <a:ext cx="136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css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115" y="1342900"/>
            <a:ext cx="4512385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25" y="1507174"/>
            <a:ext cx="3576450" cy="32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16. 하단 News 레이아웃 잡기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75200"/>
            <a:ext cx="53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#solution 하단의 레이아웃 잡기 위해 분리</a:t>
            </a:r>
            <a:br>
              <a:rPr lang="ko" sz="1400"/>
            </a:br>
            <a:r>
              <a:rPr lang="ko" sz="1400"/>
              <a:t>- .clear 사용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#sec_news   와  #news_notice 로 아이디 각각 부여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둘의 공통 스타일 속성 부여</a:t>
            </a:r>
            <a:br>
              <a:rPr lang="ko" sz="1400"/>
            </a:br>
            <a:r>
              <a:rPr lang="ko" sz="1400"/>
              <a:t>- float: left</a:t>
            </a:r>
            <a:br>
              <a:rPr lang="ko" sz="1400"/>
            </a:br>
            <a:r>
              <a:rPr lang="ko" sz="1400"/>
              <a:t>-width</a:t>
            </a:r>
            <a:br>
              <a:rPr lang="ko" sz="1400"/>
            </a:br>
            <a:r>
              <a:rPr lang="ko" sz="1400"/>
              <a:t>-margin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각각에는 &lt;h3&gt; 로 게시판 제목을</a:t>
            </a:r>
            <a:br>
              <a:rPr lang="ko" sz="1400"/>
            </a:br>
            <a:r>
              <a:rPr lang="ko" sz="1400"/>
              <a:t>&lt;dt&gt;&lt;dl&gt;</a:t>
            </a:r>
            <a:br>
              <a:rPr lang="ko" sz="1400"/>
            </a:br>
            <a:r>
              <a:rPr lang="ko" sz="1400"/>
              <a:t>&lt;table&gt;&lt;tr&gt;&lt;td&gt; 로 구조 제작 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16. 하단 News 레이아웃 잡기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136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html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865" y="1017450"/>
            <a:ext cx="409298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css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475" y="1192958"/>
            <a:ext cx="4029475" cy="17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071" y="1685825"/>
            <a:ext cx="4142300" cy="31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17. Security, News 디자인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75200"/>
            <a:ext cx="53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&lt;h3&gt; 에 id 부여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글꼴 적용</a:t>
            </a:r>
            <a:br>
              <a:rPr lang="ko" sz="1400"/>
            </a:br>
            <a:r>
              <a:rPr lang="ko" sz="1400"/>
              <a:t>- font-family, font-size, font-style, font-weight</a:t>
            </a:r>
            <a:br>
              <a:rPr lang="ko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크기, 여백</a:t>
            </a:r>
            <a:br>
              <a:rPr lang="ko" sz="1400"/>
            </a:br>
            <a:r>
              <a:rPr lang="ko" sz="1400"/>
              <a:t>- width, height</a:t>
            </a:r>
            <a:br>
              <a:rPr lang="ko" sz="1400"/>
            </a:br>
            <a:r>
              <a:rPr lang="ko" sz="1400"/>
              <a:t>- padding</a:t>
            </a:r>
            <a:br>
              <a:rPr lang="ko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백그라운드 이미지 (장식용 테두리)</a:t>
            </a:r>
            <a:br>
              <a:rPr lang="ko" sz="1400"/>
            </a:br>
            <a:r>
              <a:rPr lang="ko" sz="1400"/>
              <a:t>-background-image</a:t>
            </a:r>
            <a:br>
              <a:rPr lang="ko" sz="1400"/>
            </a:br>
            <a:r>
              <a:rPr lang="ko" sz="1400"/>
              <a:t>-background-repeat</a:t>
            </a:r>
            <a:br>
              <a:rPr lang="ko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글 색상 별도 지정</a:t>
            </a:r>
            <a:br>
              <a:rPr lang="ko" sz="1400"/>
            </a:br>
            <a:r>
              <a:rPr lang="ko" sz="1400"/>
              <a:t>- 별도의 클래스 설정  ( .orange  .brown)</a:t>
            </a:r>
            <a:br>
              <a:rPr lang="ko" sz="1400"/>
            </a:br>
            <a:r>
              <a:rPr lang="ko" sz="1400"/>
              <a:t>- color</a:t>
            </a:r>
            <a:br>
              <a:rPr lang="ko" sz="1400"/>
            </a:b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17.  Security, News 디자인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877600" cy="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html                                                                                              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702450"/>
            <a:ext cx="4471199" cy="3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75" y="2187350"/>
            <a:ext cx="3498950" cy="3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150" y="1493845"/>
            <a:ext cx="3873150" cy="3378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474" y="36625"/>
            <a:ext cx="6424101" cy="486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46425" y="391350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18. Security News &lt;dl&gt;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11700" y="1175200"/>
            <a:ext cx="53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위치잡기, 글꼴크기,색상,폰트</a:t>
            </a:r>
            <a:br>
              <a:rPr lang="ko" sz="1400"/>
            </a:br>
            <a:r>
              <a:rPr lang="ko" sz="1400"/>
              <a:t>- &lt;dl&gt; margin </a:t>
            </a:r>
            <a:br>
              <a:rPr lang="ko" sz="1400"/>
            </a:br>
            <a:r>
              <a:rPr lang="ko" sz="1400"/>
              <a:t>- &lt;dt&gt; font-family, font-size, margin, color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&lt;dl&gt; 을 &lt;dd&gt; 와 위치 맞춰주기,  글꼴,색상</a:t>
            </a:r>
            <a:br>
              <a:rPr lang="ko" sz="1400"/>
            </a:br>
            <a:r>
              <a:rPr lang="ko" sz="1400"/>
              <a:t>- &lt;dd&gt;  margin, color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각 요소들에 들어가는 링크 </a:t>
            </a:r>
            <a:br>
              <a:rPr lang="ko" sz="1400"/>
            </a:br>
            <a:r>
              <a:rPr lang="ko" sz="1400"/>
              <a:t>- dt a  / dt a:hover / dd a / dd a:hover</a:t>
            </a:r>
            <a:br>
              <a:rPr lang="ko" sz="1400"/>
            </a:br>
            <a:r>
              <a:rPr lang="ko" sz="1400"/>
              <a:t>- color, text-decoration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50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과연 오른쪽과 같은 입체적인 느낌을 주려면 어떻게해야 할까?</a:t>
            </a:r>
            <a:br>
              <a:rPr lang="ko"/>
            </a:br>
            <a:br>
              <a:rPr lang="ko"/>
            </a:br>
            <a:r>
              <a:rPr lang="ko"/>
              <a:t>입체감이 있는 부분만 따로 분리하여 백그라운드로 처히라고 이미지는 이미지대로 따로 배치하는 방법으로 구현해봅니다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525" y="67225"/>
            <a:ext cx="4962974" cy="48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6975" y="1152463"/>
            <a:ext cx="8382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4030475" y="1265950"/>
            <a:ext cx="371100" cy="320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18. Security News &lt;dl&gt;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675" y="1092375"/>
            <a:ext cx="2884625" cy="39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152475"/>
            <a:ext cx="856800" cy="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300" y="2440413"/>
            <a:ext cx="47434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46425" y="391350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19. News &amp; Notice &lt;table&gt;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311700" y="1175200"/>
            <a:ext cx="53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&lt;table&gt; 로 짜여진 목록에 스타일 주기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#news_notice table</a:t>
            </a:r>
            <a:br>
              <a:rPr lang="ko" sz="1400"/>
            </a:br>
            <a:r>
              <a:rPr lang="ko" sz="1400"/>
              <a:t>- width, border-collapse, text-align</a:t>
            </a:r>
            <a:br>
              <a:rPr lang="ko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#news_notice td</a:t>
            </a:r>
            <a:br>
              <a:rPr lang="ko" sz="1400"/>
            </a:br>
            <a:r>
              <a:rPr lang="ko" sz="1400"/>
              <a:t>- padding</a:t>
            </a:r>
            <a:br>
              <a:rPr lang="ko" sz="1400"/>
            </a:br>
            <a:r>
              <a:rPr lang="ko" sz="1400"/>
              <a:t>-border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각 줄 td 마다 불렛(이미지) 넣어주기</a:t>
            </a:r>
            <a:br>
              <a:rPr lang="ko" sz="1400"/>
            </a:br>
            <a:r>
              <a:rPr lang="ko" sz="1400"/>
              <a:t>이미지 background 처리</a:t>
            </a:r>
            <a:br>
              <a:rPr lang="ko" sz="1400"/>
            </a:br>
            <a:r>
              <a:rPr lang="ko" sz="1400"/>
              <a:t>- &lt;td&gt; 에 id 부여</a:t>
            </a:r>
            <a:br>
              <a:rPr lang="ko" sz="1400"/>
            </a:br>
            <a:r>
              <a:rPr lang="ko" sz="1400"/>
              <a:t>- background-image</a:t>
            </a:r>
            <a:br>
              <a:rPr lang="ko" sz="1400"/>
            </a:br>
            <a:r>
              <a:rPr lang="ko" sz="1400"/>
              <a:t>- background-repeat</a:t>
            </a:r>
            <a:br>
              <a:rPr lang="ko" sz="1400"/>
            </a:br>
            <a:r>
              <a:rPr lang="ko" sz="1400"/>
              <a:t>- background-position</a:t>
            </a:r>
            <a:br>
              <a:rPr lang="ko" sz="1400"/>
            </a:br>
            <a:r>
              <a:rPr lang="ko" sz="1400"/>
              <a:t>- padding-left / text-align / color</a:t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19. News &amp; Notice &lt;table&gt;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311700" y="1152475"/>
            <a:ext cx="856800" cy="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524" y="1098025"/>
            <a:ext cx="2430250" cy="408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546" y="1717819"/>
            <a:ext cx="4782751" cy="311613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630375" y="1152475"/>
            <a:ext cx="856800" cy="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575" y="1714580"/>
            <a:ext cx="7102475" cy="30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46425" y="391350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20. Footer  &lt;footer&gt;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75200"/>
            <a:ext cx="53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구분해 주는 선, 회사로고, copyright, facebook/twitter 연결링크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html  에 &lt;footer&gt; ~&lt;/footer&gt; 추가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&lt;hr&gt; 로 구분선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&lt;div&gt; 감싸고 id 부여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20. Footer  &lt;footer&gt;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1297650"/>
            <a:ext cx="856800" cy="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html  :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9160"/>
            <a:ext cx="9143999" cy="2024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9017"/>
            <a:ext cx="9144001" cy="2565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384425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21. Footer  스타일 입히기</a:t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311700" y="1175200"/>
            <a:ext cx="53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&lt;footer&gt; 에  margin을 주어 article 과 간격</a:t>
            </a:r>
            <a:br>
              <a:rPr lang="ko" sz="1400"/>
            </a:br>
            <a:r>
              <a:rPr lang="ko" sz="1400"/>
              <a:t>‘높이’ 를 주어 백그라운드 이미지로 로고를 배치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&lt;hr&gt; 에도 margin, width 지정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copyright 문구에 id 부여</a:t>
            </a:r>
            <a:br>
              <a:rPr lang="ko" sz="1400"/>
            </a:br>
            <a:r>
              <a:rPr lang="ko" sz="1400"/>
              <a:t>- 로고와 겹치지 않게 margin</a:t>
            </a:r>
            <a:br>
              <a:rPr lang="ko" sz="1400"/>
            </a:br>
            <a:r>
              <a:rPr lang="ko" sz="1400"/>
              <a:t>- 좌로 붙이기 float:left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소셜미디어 이미지는 우측으로</a:t>
            </a:r>
            <a:br>
              <a:rPr lang="ko" sz="1400"/>
            </a:br>
            <a:r>
              <a:rPr lang="ko" sz="1400"/>
              <a:t>- float:right</a:t>
            </a:r>
            <a:br>
              <a:rPr lang="ko" sz="1400"/>
            </a:br>
            <a:r>
              <a:rPr lang="ko" sz="1400"/>
              <a:t>- margin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21. Footer  스타일 입히기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311700" y="1297650"/>
            <a:ext cx="856800" cy="3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CSS  :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078" y="1297650"/>
            <a:ext cx="2734025" cy="37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8302"/>
            <a:ext cx="9144001" cy="1404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12. 메인이미지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75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백그라운드 이미지</a:t>
            </a:r>
            <a:br>
              <a:rPr lang="ko" sz="1400"/>
            </a:br>
            <a:r>
              <a:rPr lang="ko" sz="1400"/>
              <a:t>- 백그라운드 이미지가 있는 &lt;div&gt; 생성</a:t>
            </a:r>
            <a:br>
              <a:rPr lang="ko" sz="1400"/>
            </a:br>
            <a:r>
              <a:rPr lang="ko" sz="1400"/>
              <a:t>- width, height 지정</a:t>
            </a:r>
            <a:br>
              <a:rPr lang="ko" sz="1400"/>
            </a:br>
            <a:r>
              <a:rPr lang="ko" sz="1400"/>
              <a:t>- background-image 로 이미지 지정</a:t>
            </a:r>
            <a:br>
              <a:rPr lang="ko" sz="1400"/>
            </a:br>
            <a:r>
              <a:rPr lang="ko" sz="1400"/>
              <a:t>- background-repeat 로 한번만 보이게 지정</a:t>
            </a:r>
            <a:br>
              <a:rPr lang="ko" sz="1400"/>
            </a:br>
            <a:r>
              <a:rPr lang="ko" sz="1400"/>
              <a:t>- background-position 으로 화면 배치 지정</a:t>
            </a:r>
            <a:br>
              <a:rPr lang="ko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메인이미지 </a:t>
            </a:r>
            <a:br>
              <a:rPr lang="ko" sz="1400"/>
            </a:br>
            <a:r>
              <a:rPr lang="ko" sz="1400"/>
              <a:t>- 세부적인 배치 지정 : margin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12. 메인이미지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index.html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30" y="1720200"/>
            <a:ext cx="7251025" cy="21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163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default.css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723200"/>
            <a:ext cx="4671575" cy="23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095" y="1338700"/>
            <a:ext cx="3621975" cy="27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368150" y="4284900"/>
            <a:ext cx="8407800" cy="544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#main_img img 에 margin 없애면 어떻게 되는지 확인해보자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13.  본문(article)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75200"/>
            <a:ext cx="467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본문은 크게 상단,하단 두개로 나뉘고, 하단은 다시 좌우 로 나뉩니다.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&lt;article&gt; 에 id 부여  “front”</a:t>
            </a:r>
            <a:br>
              <a:rPr lang="ko" sz="1200"/>
            </a:br>
            <a:r>
              <a:rPr lang="ko" sz="1200"/>
              <a:t>- 여백 설정 margin</a:t>
            </a:r>
            <a:br>
              <a:rPr lang="ko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상단은 솔루션 이 있기 때문에 &lt;div&gt; #solution으로 CSS에 정의. </a:t>
            </a:r>
            <a:br>
              <a:rPr lang="ko" sz="1200"/>
            </a:br>
            <a:r>
              <a:rPr lang="ko" sz="1200"/>
              <a:t>- 가로폭, 세로높이  width, min-height</a:t>
            </a:r>
            <a:br>
              <a:rPr lang="ko" sz="1200"/>
            </a:br>
            <a:r>
              <a:rPr lang="ko" sz="1200"/>
              <a:t>- 배경색 background</a:t>
            </a:r>
            <a:br>
              <a:rPr lang="ko" sz="1200"/>
            </a:br>
            <a:r>
              <a:rPr lang="ko" sz="1200"/>
              <a:t>- 안여백 padding</a:t>
            </a:r>
            <a:br>
              <a:rPr lang="ko" sz="1200"/>
            </a:br>
            <a:r>
              <a:rPr lang="ko" sz="1200"/>
              <a:t>- 바깥여백 margin</a:t>
            </a:r>
            <a:br>
              <a:rPr lang="ko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ko" sz="1200"/>
              <a:t>#solution 안에 각각 id 부여</a:t>
            </a:r>
            <a:br>
              <a:rPr lang="ko" sz="1200"/>
            </a:br>
            <a:r>
              <a:rPr lang="ko" sz="1200"/>
              <a:t>- 폭 부여</a:t>
            </a:r>
            <a:br>
              <a:rPr lang="ko" sz="1200"/>
            </a:br>
            <a:r>
              <a:rPr lang="ko" sz="1200"/>
              <a:t>- 좌측 으로 : float:left</a:t>
            </a:r>
            <a:br>
              <a:rPr lang="ko" sz="1200"/>
            </a:br>
            <a:r>
              <a:rPr lang="ko" sz="1200"/>
              <a:t>- 안여백 : padding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 b="4530" l="0" r="0" t="41336"/>
          <a:stretch/>
        </p:blipFill>
        <p:spPr>
          <a:xfrm>
            <a:off x="4241450" y="2066225"/>
            <a:ext cx="4839775" cy="25826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4343300" y="2248100"/>
            <a:ext cx="4641600" cy="101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4343300" y="3317175"/>
            <a:ext cx="2211000" cy="113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6554175" y="3317175"/>
            <a:ext cx="2430600" cy="113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00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 it: 13.  본문(article)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136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index.html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625" y="1152473"/>
            <a:ext cx="6025475" cy="37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58725" y="250775"/>
            <a:ext cx="159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default.css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147" y="657225"/>
            <a:ext cx="4851926" cy="367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375" y="581025"/>
            <a:ext cx="287655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368150" y="4610425"/>
            <a:ext cx="8407800" cy="37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E69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아직은 원래 보여 디자인한 대로 나오지 않았다.  float:left 를 빼면 어떻게 되는지도 예상/확인 해보자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Step 14. #solution 내 &lt;h3&gt;,&lt;p&gt;스타일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75200"/>
            <a:ext cx="538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 sz="1400"/>
              <a:t>기본글꼴 외의 다른 글꼴을 지정할 경우 @font-face 사용 </a:t>
            </a:r>
            <a:r>
              <a:rPr lang="ko" sz="1400" u="sng">
                <a:solidFill>
                  <a:schemeClr val="hlink"/>
                </a:solidFill>
                <a:hlinkClick r:id="rId3"/>
              </a:rPr>
              <a:t>http://www.w3schools.com/cssref/css3_pr_font-face_rule.asp</a:t>
            </a:r>
            <a:r>
              <a:rPr lang="ko" sz="1400">
                <a:solidFill>
                  <a:srgbClr val="5E696C"/>
                </a:solidFill>
              </a:rPr>
              <a:t> </a:t>
            </a:r>
            <a:br>
              <a:rPr lang="ko" sz="1400">
                <a:solidFill>
                  <a:srgbClr val="5E696C"/>
                </a:solidFill>
              </a:rPr>
            </a:br>
            <a:endParaRPr sz="1400">
              <a:solidFill>
                <a:srgbClr val="5E696C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400"/>
              <a:buChar char="●"/>
            </a:pPr>
            <a:r>
              <a:rPr lang="ko" sz="1400">
                <a:solidFill>
                  <a:srgbClr val="5E696C"/>
                </a:solidFill>
              </a:rPr>
              <a:t>#hosting #security #payment 의 h3 와 p 에 스타일 지정</a:t>
            </a:r>
            <a:br>
              <a:rPr lang="ko" sz="1400">
                <a:solidFill>
                  <a:srgbClr val="5E696C"/>
                </a:solidFill>
              </a:rPr>
            </a:br>
            <a:r>
              <a:rPr lang="ko" sz="1400">
                <a:solidFill>
                  <a:srgbClr val="5E696C"/>
                </a:solidFill>
              </a:rPr>
              <a:t>- font-family</a:t>
            </a:r>
            <a:br>
              <a:rPr lang="ko" sz="1400">
                <a:solidFill>
                  <a:srgbClr val="5E696C"/>
                </a:solidFill>
              </a:rPr>
            </a:br>
            <a:r>
              <a:rPr lang="ko" sz="1400">
                <a:solidFill>
                  <a:srgbClr val="5E696C"/>
                </a:solidFill>
              </a:rPr>
              <a:t>- font-size</a:t>
            </a:r>
            <a:br>
              <a:rPr lang="ko" sz="1400">
                <a:solidFill>
                  <a:srgbClr val="5E696C"/>
                </a:solidFill>
              </a:rPr>
            </a:br>
            <a:r>
              <a:rPr lang="ko" sz="1400">
                <a:solidFill>
                  <a:srgbClr val="5E696C"/>
                </a:solidFill>
              </a:rPr>
              <a:t>- font-weight</a:t>
            </a:r>
            <a:br>
              <a:rPr lang="ko" sz="1400">
                <a:solidFill>
                  <a:srgbClr val="5E696C"/>
                </a:solidFill>
              </a:rPr>
            </a:br>
            <a:r>
              <a:rPr lang="ko" sz="1400">
                <a:solidFill>
                  <a:srgbClr val="5E696C"/>
                </a:solidFill>
              </a:rPr>
              <a:t>- color</a:t>
            </a:r>
            <a:br>
              <a:rPr lang="ko" sz="1400">
                <a:solidFill>
                  <a:srgbClr val="5E696C"/>
                </a:solidFill>
              </a:rPr>
            </a:br>
            <a:r>
              <a:rPr lang="ko" sz="1400">
                <a:solidFill>
                  <a:srgbClr val="5E696C"/>
                </a:solidFill>
              </a:rPr>
              <a:t>-margin</a:t>
            </a:r>
            <a:endParaRPr sz="1400">
              <a:solidFill>
                <a:srgbClr val="5E696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E696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